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7" r:id="rId2"/>
    <p:sldId id="298" r:id="rId3"/>
    <p:sldId id="335" r:id="rId4"/>
    <p:sldId id="325" r:id="rId5"/>
    <p:sldId id="336" r:id="rId6"/>
    <p:sldId id="339" r:id="rId7"/>
    <p:sldId id="331" r:id="rId8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138189"/>
    <a:srgbClr val="14444F"/>
    <a:srgbClr val="009999"/>
    <a:srgbClr val="429AA1"/>
    <a:srgbClr val="1616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7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2165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&#1060;4_&#1056;&#1072;&#1089;&#1087;&#1088;&#1077;&#1076;&#1077;&#1083;&#1077;&#1085;&#1080;&#1077;%20&#1087;&#1077;&#1088;&#1074;&#1080;&#1095;&#1085;&#1099;&#1093;%20&#1073;&#1072;&#1083;&#1083;&#1086;&#1074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&#1060;3_&#1057;&#1090;&#1072;&#1090;&#1080;&#1089;&#1090;&#1080;&#1082;&#1072;%20&#1087;&#1086;%20&#1086;&#1090;&#1084;&#1077;&#1090;&#1082;&#1072;&#1084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&#1060;2.2_&#1044;&#1086;&#1089;&#1090;&#1080;&#1078;&#1077;&#1085;&#1080;&#1077;%20&#1087;&#1083;&#1072;&#1085;&#1080;&#1088;&#1091;&#1077;&#1084;&#1099;&#1093;%20&#1088;&#1077;&#1079;&#1091;&#1083;&#1100;&#1090;&#1072;&#1090;&#1086;&#1074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8;&#1072;&#1090;&#1100;&#1103;&#1085;&#1072;\Downloads\&#1060;9_&#1057;&#1088;&#1072;&#1074;&#1085;&#1077;&#1085;&#1080;&#1077;%20&#1086;&#1090;&#1084;&#1077;&#1090;&#1086;&#1082;%20&#1089;%20&#1086;&#1090;&#1084;&#1077;&#1090;&#1082;&#1072;&#1084;&#1080;%20&#1087;&#1086;%20&#1078;&#1091;&#1088;&#1085;&#1072;&#1083;&#1091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По России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Лист1!$B$2:$X$2</c:f>
              <c:numCache>
                <c:formatCode>General</c:formatCode>
                <c:ptCount val="23"/>
                <c:pt idx="0">
                  <c:v>0</c:v>
                </c:pt>
                <c:pt idx="1">
                  <c:v>0</c:v>
                </c:pt>
                <c:pt idx="2">
                  <c:v>0.1</c:v>
                </c:pt>
                <c:pt idx="3">
                  <c:v>0.2</c:v>
                </c:pt>
                <c:pt idx="4">
                  <c:v>0.3</c:v>
                </c:pt>
                <c:pt idx="5">
                  <c:v>0.4</c:v>
                </c:pt>
                <c:pt idx="6">
                  <c:v>0.5</c:v>
                </c:pt>
                <c:pt idx="7">
                  <c:v>0.6</c:v>
                </c:pt>
                <c:pt idx="8">
                  <c:v>2.8</c:v>
                </c:pt>
                <c:pt idx="9">
                  <c:v>3.4</c:v>
                </c:pt>
                <c:pt idx="10">
                  <c:v>3.7</c:v>
                </c:pt>
                <c:pt idx="11">
                  <c:v>4.0999999999999996</c:v>
                </c:pt>
                <c:pt idx="12">
                  <c:v>4.5999999999999996</c:v>
                </c:pt>
                <c:pt idx="13">
                  <c:v>4.8</c:v>
                </c:pt>
                <c:pt idx="14">
                  <c:v>10.6</c:v>
                </c:pt>
                <c:pt idx="15">
                  <c:v>11.2</c:v>
                </c:pt>
                <c:pt idx="16">
                  <c:v>10.3</c:v>
                </c:pt>
                <c:pt idx="17">
                  <c:v>9.4</c:v>
                </c:pt>
                <c:pt idx="18">
                  <c:v>7.8</c:v>
                </c:pt>
                <c:pt idx="19">
                  <c:v>11</c:v>
                </c:pt>
                <c:pt idx="20">
                  <c:v>8.3000000000000007</c:v>
                </c:pt>
                <c:pt idx="21">
                  <c:v>4.2</c:v>
                </c:pt>
                <c:pt idx="22">
                  <c:v>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08-451C-BB0D-11621CDABDB8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По Приморскому краю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Лист1!$B$3:$X$3</c:f>
              <c:numCache>
                <c:formatCode>General</c:formatCode>
                <c:ptCount val="23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0.8</c:v>
                </c:pt>
                <c:pt idx="8">
                  <c:v>5</c:v>
                </c:pt>
                <c:pt idx="9">
                  <c:v>5.2</c:v>
                </c:pt>
                <c:pt idx="10">
                  <c:v>4.9000000000000004</c:v>
                </c:pt>
                <c:pt idx="11">
                  <c:v>5.3</c:v>
                </c:pt>
                <c:pt idx="12">
                  <c:v>4.8</c:v>
                </c:pt>
                <c:pt idx="13">
                  <c:v>5.0999999999999996</c:v>
                </c:pt>
                <c:pt idx="14">
                  <c:v>14.3</c:v>
                </c:pt>
                <c:pt idx="15">
                  <c:v>10.8</c:v>
                </c:pt>
                <c:pt idx="16">
                  <c:v>9.1999999999999993</c:v>
                </c:pt>
                <c:pt idx="17">
                  <c:v>8</c:v>
                </c:pt>
                <c:pt idx="18">
                  <c:v>6</c:v>
                </c:pt>
                <c:pt idx="19">
                  <c:v>9.4</c:v>
                </c:pt>
                <c:pt idx="20">
                  <c:v>5.6</c:v>
                </c:pt>
                <c:pt idx="21">
                  <c:v>2.7</c:v>
                </c:pt>
                <c:pt idx="2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E08-451C-BB0D-11621CDABD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85470543"/>
        <c:axId val="1828011039"/>
      </c:barChart>
      <c:catAx>
        <c:axId val="158547054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Баллы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28011039"/>
        <c:crosses val="autoZero"/>
        <c:auto val="1"/>
        <c:lblAlgn val="ctr"/>
        <c:lblOffset val="100"/>
        <c:noMultiLvlLbl val="0"/>
      </c:catAx>
      <c:valAx>
        <c:axId val="1828011039"/>
        <c:scaling>
          <c:orientation val="minMax"/>
          <c:max val="1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/>
                  <a:t>Доля</a:t>
                </a:r>
                <a:r>
                  <a:rPr lang="ru-RU" baseline="0" dirty="0"/>
                  <a:t> участников, %</a:t>
                </a:r>
                <a:endParaRPr lang="ru-RU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854705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'ЛЧ 4 Статистика по отметкам'!$B$1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'ЛЧ 4 Статистика по отметкам'!$A$2:$A$37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'ЛЧ 4 Статистика по отметкам'!$B$2:$B$37</c:f>
              <c:numCache>
                <c:formatCode>General</c:formatCode>
                <c:ptCount val="36"/>
                <c:pt idx="0">
                  <c:v>2.16</c:v>
                </c:pt>
                <c:pt idx="1">
                  <c:v>2.85</c:v>
                </c:pt>
                <c:pt idx="2">
                  <c:v>6.67</c:v>
                </c:pt>
                <c:pt idx="3">
                  <c:v>3.8</c:v>
                </c:pt>
                <c:pt idx="4">
                  <c:v>1.23</c:v>
                </c:pt>
                <c:pt idx="5">
                  <c:v>0</c:v>
                </c:pt>
                <c:pt idx="6">
                  <c:v>0</c:v>
                </c:pt>
                <c:pt idx="7">
                  <c:v>9.4700000000000006</c:v>
                </c:pt>
                <c:pt idx="8">
                  <c:v>6.67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3.1</c:v>
                </c:pt>
                <c:pt idx="14">
                  <c:v>0</c:v>
                </c:pt>
                <c:pt idx="15">
                  <c:v>1.41</c:v>
                </c:pt>
                <c:pt idx="16">
                  <c:v>0</c:v>
                </c:pt>
                <c:pt idx="17">
                  <c:v>2.33</c:v>
                </c:pt>
                <c:pt idx="18">
                  <c:v>1.98</c:v>
                </c:pt>
                <c:pt idx="19">
                  <c:v>2</c:v>
                </c:pt>
                <c:pt idx="20">
                  <c:v>2.23</c:v>
                </c:pt>
                <c:pt idx="21">
                  <c:v>2.33</c:v>
                </c:pt>
                <c:pt idx="22">
                  <c:v>5.17</c:v>
                </c:pt>
                <c:pt idx="23">
                  <c:v>4.41</c:v>
                </c:pt>
                <c:pt idx="24">
                  <c:v>5.8</c:v>
                </c:pt>
                <c:pt idx="25">
                  <c:v>1.1200000000000001</c:v>
                </c:pt>
                <c:pt idx="26">
                  <c:v>0</c:v>
                </c:pt>
                <c:pt idx="27">
                  <c:v>2.48</c:v>
                </c:pt>
                <c:pt idx="28">
                  <c:v>1.43</c:v>
                </c:pt>
                <c:pt idx="29">
                  <c:v>2.0699999999999998</c:v>
                </c:pt>
                <c:pt idx="30">
                  <c:v>10.43</c:v>
                </c:pt>
                <c:pt idx="31">
                  <c:v>0</c:v>
                </c:pt>
                <c:pt idx="32">
                  <c:v>2.65</c:v>
                </c:pt>
                <c:pt idx="33">
                  <c:v>1.07</c:v>
                </c:pt>
                <c:pt idx="34">
                  <c:v>6.25</c:v>
                </c:pt>
                <c:pt idx="3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52-43DD-9559-7690B622F14B}"/>
            </c:ext>
          </c:extLst>
        </c:ser>
        <c:ser>
          <c:idx val="1"/>
          <c:order val="1"/>
          <c:tx>
            <c:strRef>
              <c:f>'ЛЧ 4 Статистика по отметкам'!$C$1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'ЛЧ 4 Статистика по отметкам'!$A$2:$A$37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'ЛЧ 4 Статистика по отметкам'!$C$2:$C$37</c:f>
              <c:numCache>
                <c:formatCode>General</c:formatCode>
                <c:ptCount val="36"/>
                <c:pt idx="0">
                  <c:v>23.35</c:v>
                </c:pt>
                <c:pt idx="1">
                  <c:v>30.24</c:v>
                </c:pt>
                <c:pt idx="2">
                  <c:v>46.67</c:v>
                </c:pt>
                <c:pt idx="3">
                  <c:v>28.05</c:v>
                </c:pt>
                <c:pt idx="4">
                  <c:v>25.41</c:v>
                </c:pt>
                <c:pt idx="5">
                  <c:v>25.29</c:v>
                </c:pt>
                <c:pt idx="6">
                  <c:v>25.83</c:v>
                </c:pt>
                <c:pt idx="7">
                  <c:v>37.89</c:v>
                </c:pt>
                <c:pt idx="8">
                  <c:v>35.56</c:v>
                </c:pt>
                <c:pt idx="9">
                  <c:v>0</c:v>
                </c:pt>
                <c:pt idx="10">
                  <c:v>28.99</c:v>
                </c:pt>
                <c:pt idx="11">
                  <c:v>20</c:v>
                </c:pt>
                <c:pt idx="12">
                  <c:v>43.18</c:v>
                </c:pt>
                <c:pt idx="13">
                  <c:v>26.36</c:v>
                </c:pt>
                <c:pt idx="14">
                  <c:v>43.48</c:v>
                </c:pt>
                <c:pt idx="15">
                  <c:v>23.94</c:v>
                </c:pt>
                <c:pt idx="16">
                  <c:v>32.200000000000003</c:v>
                </c:pt>
                <c:pt idx="17">
                  <c:v>37.979999999999997</c:v>
                </c:pt>
                <c:pt idx="18">
                  <c:v>54.46</c:v>
                </c:pt>
                <c:pt idx="19">
                  <c:v>36.67</c:v>
                </c:pt>
                <c:pt idx="20">
                  <c:v>33.04</c:v>
                </c:pt>
                <c:pt idx="21">
                  <c:v>31.65</c:v>
                </c:pt>
                <c:pt idx="22">
                  <c:v>18.97</c:v>
                </c:pt>
                <c:pt idx="23">
                  <c:v>35.29</c:v>
                </c:pt>
                <c:pt idx="24">
                  <c:v>33.33</c:v>
                </c:pt>
                <c:pt idx="25">
                  <c:v>17.98</c:v>
                </c:pt>
                <c:pt idx="26">
                  <c:v>34.880000000000003</c:v>
                </c:pt>
                <c:pt idx="27">
                  <c:v>32.67</c:v>
                </c:pt>
                <c:pt idx="28">
                  <c:v>25.71</c:v>
                </c:pt>
                <c:pt idx="29">
                  <c:v>41.97</c:v>
                </c:pt>
                <c:pt idx="30">
                  <c:v>36.520000000000003</c:v>
                </c:pt>
                <c:pt idx="31">
                  <c:v>33.869999999999997</c:v>
                </c:pt>
                <c:pt idx="32">
                  <c:v>29.91</c:v>
                </c:pt>
                <c:pt idx="33">
                  <c:v>29.41</c:v>
                </c:pt>
                <c:pt idx="34">
                  <c:v>39.06</c:v>
                </c:pt>
                <c:pt idx="35">
                  <c:v>12.1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52-43DD-9559-7690B622F14B}"/>
            </c:ext>
          </c:extLst>
        </c:ser>
        <c:ser>
          <c:idx val="2"/>
          <c:order val="2"/>
          <c:tx>
            <c:strRef>
              <c:f>'ЛЧ 4 Статистика по отметкам'!$D$1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'ЛЧ 4 Статистика по отметкам'!$A$2:$A$37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'ЛЧ 4 Статистика по отметкам'!$D$2:$D$37</c:f>
              <c:numCache>
                <c:formatCode>General</c:formatCode>
                <c:ptCount val="36"/>
                <c:pt idx="0">
                  <c:v>49.23</c:v>
                </c:pt>
                <c:pt idx="1">
                  <c:v>48.25</c:v>
                </c:pt>
                <c:pt idx="2">
                  <c:v>40</c:v>
                </c:pt>
                <c:pt idx="3">
                  <c:v>47.61</c:v>
                </c:pt>
                <c:pt idx="4">
                  <c:v>50.82</c:v>
                </c:pt>
                <c:pt idx="5">
                  <c:v>45.98</c:v>
                </c:pt>
                <c:pt idx="6">
                  <c:v>58.33</c:v>
                </c:pt>
                <c:pt idx="7">
                  <c:v>31.58</c:v>
                </c:pt>
                <c:pt idx="8">
                  <c:v>53.33</c:v>
                </c:pt>
                <c:pt idx="9">
                  <c:v>50</c:v>
                </c:pt>
                <c:pt idx="10">
                  <c:v>65.22</c:v>
                </c:pt>
                <c:pt idx="11">
                  <c:v>42.86</c:v>
                </c:pt>
                <c:pt idx="12">
                  <c:v>38.64</c:v>
                </c:pt>
                <c:pt idx="13">
                  <c:v>49.61</c:v>
                </c:pt>
                <c:pt idx="14">
                  <c:v>34.78</c:v>
                </c:pt>
                <c:pt idx="15">
                  <c:v>49.3</c:v>
                </c:pt>
                <c:pt idx="16">
                  <c:v>51.69</c:v>
                </c:pt>
                <c:pt idx="17">
                  <c:v>48.84</c:v>
                </c:pt>
                <c:pt idx="18">
                  <c:v>34.65</c:v>
                </c:pt>
                <c:pt idx="19">
                  <c:v>51.33</c:v>
                </c:pt>
                <c:pt idx="20">
                  <c:v>53.57</c:v>
                </c:pt>
                <c:pt idx="21">
                  <c:v>48.58</c:v>
                </c:pt>
                <c:pt idx="22">
                  <c:v>63.79</c:v>
                </c:pt>
                <c:pt idx="23">
                  <c:v>57.35</c:v>
                </c:pt>
                <c:pt idx="24">
                  <c:v>49.28</c:v>
                </c:pt>
                <c:pt idx="25">
                  <c:v>52.81</c:v>
                </c:pt>
                <c:pt idx="26">
                  <c:v>51.16</c:v>
                </c:pt>
                <c:pt idx="27">
                  <c:v>45.05</c:v>
                </c:pt>
                <c:pt idx="28">
                  <c:v>55.71</c:v>
                </c:pt>
                <c:pt idx="29">
                  <c:v>43.01</c:v>
                </c:pt>
                <c:pt idx="30">
                  <c:v>46.09</c:v>
                </c:pt>
                <c:pt idx="31">
                  <c:v>46.77</c:v>
                </c:pt>
                <c:pt idx="32">
                  <c:v>49.38</c:v>
                </c:pt>
                <c:pt idx="33">
                  <c:v>49.2</c:v>
                </c:pt>
                <c:pt idx="34">
                  <c:v>40.630000000000003</c:v>
                </c:pt>
                <c:pt idx="35">
                  <c:v>37.9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652-43DD-9559-7690B622F14B}"/>
            </c:ext>
          </c:extLst>
        </c:ser>
        <c:ser>
          <c:idx val="3"/>
          <c:order val="3"/>
          <c:tx>
            <c:strRef>
              <c:f>'ЛЧ 4 Статистика по отметкам'!$E$1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'ЛЧ 4 Статистика по отметкам'!$A$2:$A$37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'ЛЧ 4 Статистика по отметкам'!$E$2:$E$37</c:f>
              <c:numCache>
                <c:formatCode>General</c:formatCode>
                <c:ptCount val="36"/>
                <c:pt idx="0">
                  <c:v>25.27</c:v>
                </c:pt>
                <c:pt idx="1">
                  <c:v>18.649999999999999</c:v>
                </c:pt>
                <c:pt idx="2">
                  <c:v>6.67</c:v>
                </c:pt>
                <c:pt idx="3">
                  <c:v>20.54</c:v>
                </c:pt>
                <c:pt idx="4">
                  <c:v>22.54</c:v>
                </c:pt>
                <c:pt idx="5">
                  <c:v>28.74</c:v>
                </c:pt>
                <c:pt idx="6">
                  <c:v>15.83</c:v>
                </c:pt>
                <c:pt idx="7">
                  <c:v>21.05</c:v>
                </c:pt>
                <c:pt idx="8">
                  <c:v>4.4400000000000004</c:v>
                </c:pt>
                <c:pt idx="9">
                  <c:v>50</c:v>
                </c:pt>
                <c:pt idx="10">
                  <c:v>5.8</c:v>
                </c:pt>
                <c:pt idx="11">
                  <c:v>37.14</c:v>
                </c:pt>
                <c:pt idx="12">
                  <c:v>18.18</c:v>
                </c:pt>
                <c:pt idx="13">
                  <c:v>20.93</c:v>
                </c:pt>
                <c:pt idx="14">
                  <c:v>21.74</c:v>
                </c:pt>
                <c:pt idx="15">
                  <c:v>25.35</c:v>
                </c:pt>
                <c:pt idx="16">
                  <c:v>16.100000000000001</c:v>
                </c:pt>
                <c:pt idx="17">
                  <c:v>10.85</c:v>
                </c:pt>
                <c:pt idx="18">
                  <c:v>8.91</c:v>
                </c:pt>
                <c:pt idx="19">
                  <c:v>10</c:v>
                </c:pt>
                <c:pt idx="20">
                  <c:v>11.16</c:v>
                </c:pt>
                <c:pt idx="21">
                  <c:v>17.440000000000001</c:v>
                </c:pt>
                <c:pt idx="22">
                  <c:v>12.07</c:v>
                </c:pt>
                <c:pt idx="23">
                  <c:v>2.94</c:v>
                </c:pt>
                <c:pt idx="24">
                  <c:v>11.59</c:v>
                </c:pt>
                <c:pt idx="25">
                  <c:v>28.09</c:v>
                </c:pt>
                <c:pt idx="26">
                  <c:v>13.95</c:v>
                </c:pt>
                <c:pt idx="27">
                  <c:v>19.8</c:v>
                </c:pt>
                <c:pt idx="28">
                  <c:v>17.14</c:v>
                </c:pt>
                <c:pt idx="29">
                  <c:v>12.95</c:v>
                </c:pt>
                <c:pt idx="30">
                  <c:v>6.96</c:v>
                </c:pt>
                <c:pt idx="31">
                  <c:v>19.350000000000001</c:v>
                </c:pt>
                <c:pt idx="32">
                  <c:v>18.05</c:v>
                </c:pt>
                <c:pt idx="33">
                  <c:v>20.32</c:v>
                </c:pt>
                <c:pt idx="34">
                  <c:v>14.06</c:v>
                </c:pt>
                <c:pt idx="35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652-43DD-9559-7690B622F14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2046785007"/>
        <c:axId val="2027202463"/>
      </c:barChart>
      <c:catAx>
        <c:axId val="20467850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27202463"/>
        <c:crosses val="autoZero"/>
        <c:auto val="1"/>
        <c:lblAlgn val="ctr"/>
        <c:lblOffset val="100"/>
        <c:noMultiLvlLbl val="0"/>
      </c:catAx>
      <c:valAx>
        <c:axId val="2027202463"/>
        <c:scaling>
          <c:orientation val="minMax"/>
          <c:max val="100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467850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051237684859287E-2"/>
          <c:y val="6.399037993800058E-2"/>
          <c:w val="0.93852691135043698"/>
          <c:h val="0.85720252125650886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'ЛЧ 4 Достижение планируемых рез'!$D$8</c:f>
              <c:strCache>
                <c:ptCount val="1"/>
                <c:pt idx="0">
                  <c:v>Приморский край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'ЛЧ 4 Достижение планируемых рез'!$B$10:$B$24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6.1</c:v>
                </c:pt>
                <c:pt idx="6">
                  <c:v>6.2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</c:strCache>
            </c:strRef>
          </c:cat>
          <c:val>
            <c:numRef>
              <c:f>'ЛЧ 4 Достижение планируемых рез'!$D$10:$D$24</c:f>
              <c:numCache>
                <c:formatCode>General</c:formatCode>
                <c:ptCount val="15"/>
                <c:pt idx="0">
                  <c:v>72.52</c:v>
                </c:pt>
                <c:pt idx="1">
                  <c:v>78.900000000000006</c:v>
                </c:pt>
                <c:pt idx="2">
                  <c:v>40.6</c:v>
                </c:pt>
                <c:pt idx="3">
                  <c:v>65.510000000000005</c:v>
                </c:pt>
                <c:pt idx="4">
                  <c:v>85.67</c:v>
                </c:pt>
                <c:pt idx="5">
                  <c:v>64.92</c:v>
                </c:pt>
                <c:pt idx="6">
                  <c:v>59.64</c:v>
                </c:pt>
                <c:pt idx="7">
                  <c:v>69.849999999999994</c:v>
                </c:pt>
                <c:pt idx="8">
                  <c:v>65.39</c:v>
                </c:pt>
                <c:pt idx="9">
                  <c:v>71.349999999999994</c:v>
                </c:pt>
                <c:pt idx="10">
                  <c:v>73.38</c:v>
                </c:pt>
                <c:pt idx="11">
                  <c:v>76.5</c:v>
                </c:pt>
                <c:pt idx="12">
                  <c:v>80.97</c:v>
                </c:pt>
                <c:pt idx="13">
                  <c:v>65.650000000000006</c:v>
                </c:pt>
                <c:pt idx="14">
                  <c:v>40.409999999999997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B1-4F5D-9EE8-D7765EFC24D7}"/>
            </c:ext>
          </c:extLst>
        </c:ser>
        <c:ser>
          <c:idx val="2"/>
          <c:order val="1"/>
          <c:tx>
            <c:strRef>
              <c:f>'ЛЧ 4 Достижение планируемых рез'!$E$8</c:f>
              <c:strCache>
                <c:ptCount val="1"/>
                <c:pt idx="0">
                  <c:v>РФ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'ЛЧ 4 Достижение планируемых рез'!$B$10:$B$24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6.1</c:v>
                </c:pt>
                <c:pt idx="6">
                  <c:v>6.2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</c:strCache>
            </c:strRef>
          </c:cat>
          <c:val>
            <c:numRef>
              <c:f>'ЛЧ 4 Достижение планируемых рез'!$E$10:$E$24</c:f>
              <c:numCache>
                <c:formatCode>General</c:formatCode>
                <c:ptCount val="15"/>
                <c:pt idx="0">
                  <c:v>78.38</c:v>
                </c:pt>
                <c:pt idx="1">
                  <c:v>83.04</c:v>
                </c:pt>
                <c:pt idx="2">
                  <c:v>44.19</c:v>
                </c:pt>
                <c:pt idx="3">
                  <c:v>72.44</c:v>
                </c:pt>
                <c:pt idx="4">
                  <c:v>88.96</c:v>
                </c:pt>
                <c:pt idx="5">
                  <c:v>70.53</c:v>
                </c:pt>
                <c:pt idx="6">
                  <c:v>65.44</c:v>
                </c:pt>
                <c:pt idx="7">
                  <c:v>73.72</c:v>
                </c:pt>
                <c:pt idx="8">
                  <c:v>68.430000000000007</c:v>
                </c:pt>
                <c:pt idx="9">
                  <c:v>74.06</c:v>
                </c:pt>
                <c:pt idx="10">
                  <c:v>75.86</c:v>
                </c:pt>
                <c:pt idx="11">
                  <c:v>79.66</c:v>
                </c:pt>
                <c:pt idx="12">
                  <c:v>84.57</c:v>
                </c:pt>
                <c:pt idx="13">
                  <c:v>72.38</c:v>
                </c:pt>
                <c:pt idx="14">
                  <c:v>43.64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B1-4F5D-9EE8-D7765EFC24D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7"/>
        <c:axId val="2046809407"/>
        <c:axId val="2048377887"/>
      </c:barChart>
      <c:catAx>
        <c:axId val="204680940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/>
                  <a:t>ЗАДАНИЕ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48377887"/>
        <c:crosses val="autoZero"/>
        <c:auto val="1"/>
        <c:lblAlgn val="ctr"/>
        <c:lblOffset val="100"/>
        <c:noMultiLvlLbl val="0"/>
      </c:catAx>
      <c:valAx>
        <c:axId val="20483778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/>
                  <a:t>ДОЛЯ ВЫПОЛНЕНИЯ,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468094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784402577288263"/>
          <c:y val="2.6162097132731536E-2"/>
          <c:w val="0.5713148716751707"/>
          <c:h val="0.9476758057345369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'ЛЧ 4 Сравнение отметок с отметк'!$B$1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'ЛЧ 4 Сравнение отметок с отметк'!$A$2:$A$37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'ЛЧ 4 Сравнение отметок с отметк'!$B$2:$B$37</c:f>
              <c:numCache>
                <c:formatCode>General</c:formatCode>
                <c:ptCount val="36"/>
                <c:pt idx="0">
                  <c:v>28.05</c:v>
                </c:pt>
                <c:pt idx="1">
                  <c:v>32.33</c:v>
                </c:pt>
                <c:pt idx="2">
                  <c:v>46.67</c:v>
                </c:pt>
                <c:pt idx="3">
                  <c:v>37.36</c:v>
                </c:pt>
                <c:pt idx="4">
                  <c:v>28.69</c:v>
                </c:pt>
                <c:pt idx="5">
                  <c:v>9.1999999999999993</c:v>
                </c:pt>
                <c:pt idx="6">
                  <c:v>11.67</c:v>
                </c:pt>
                <c:pt idx="7">
                  <c:v>42.5</c:v>
                </c:pt>
                <c:pt idx="8">
                  <c:v>38.64</c:v>
                </c:pt>
                <c:pt idx="9">
                  <c:v>0</c:v>
                </c:pt>
                <c:pt idx="10">
                  <c:v>21.74</c:v>
                </c:pt>
                <c:pt idx="11">
                  <c:v>14.29</c:v>
                </c:pt>
                <c:pt idx="12">
                  <c:v>40.909999999999997</c:v>
                </c:pt>
                <c:pt idx="13">
                  <c:v>14.73</c:v>
                </c:pt>
                <c:pt idx="14">
                  <c:v>17.39</c:v>
                </c:pt>
                <c:pt idx="15">
                  <c:v>33.799999999999997</c:v>
                </c:pt>
                <c:pt idx="16">
                  <c:v>27.97</c:v>
                </c:pt>
                <c:pt idx="17">
                  <c:v>33.33</c:v>
                </c:pt>
                <c:pt idx="18">
                  <c:v>60.4</c:v>
                </c:pt>
                <c:pt idx="19">
                  <c:v>26</c:v>
                </c:pt>
                <c:pt idx="20">
                  <c:v>22.87</c:v>
                </c:pt>
                <c:pt idx="21">
                  <c:v>33.46</c:v>
                </c:pt>
                <c:pt idx="22">
                  <c:v>0</c:v>
                </c:pt>
                <c:pt idx="23">
                  <c:v>38.24</c:v>
                </c:pt>
                <c:pt idx="24">
                  <c:v>21.74</c:v>
                </c:pt>
                <c:pt idx="25">
                  <c:v>7.41</c:v>
                </c:pt>
                <c:pt idx="26">
                  <c:v>41.86</c:v>
                </c:pt>
                <c:pt idx="27">
                  <c:v>39.11</c:v>
                </c:pt>
                <c:pt idx="28">
                  <c:v>34.29</c:v>
                </c:pt>
                <c:pt idx="29">
                  <c:v>34.72</c:v>
                </c:pt>
                <c:pt idx="30">
                  <c:v>53.91</c:v>
                </c:pt>
                <c:pt idx="31">
                  <c:v>22.58</c:v>
                </c:pt>
                <c:pt idx="32">
                  <c:v>30.62</c:v>
                </c:pt>
                <c:pt idx="33">
                  <c:v>26.74</c:v>
                </c:pt>
                <c:pt idx="34">
                  <c:v>34.380000000000003</c:v>
                </c:pt>
                <c:pt idx="35">
                  <c:v>22.76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E1-4BCF-8C08-493F212E575D}"/>
            </c:ext>
          </c:extLst>
        </c:ser>
        <c:ser>
          <c:idx val="2"/>
          <c:order val="1"/>
          <c:tx>
            <c:strRef>
              <c:f>'ЛЧ 4 Сравнение отметок с отметк'!$C$1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'ЛЧ 4 Сравнение отметок с отметк'!$A$2:$A$37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'ЛЧ 4 Сравнение отметок с отметк'!$C$2:$C$37</c:f>
              <c:numCache>
                <c:formatCode>General</c:formatCode>
                <c:ptCount val="36"/>
                <c:pt idx="0">
                  <c:v>67.36</c:v>
                </c:pt>
                <c:pt idx="1">
                  <c:v>63.22</c:v>
                </c:pt>
                <c:pt idx="2">
                  <c:v>50</c:v>
                </c:pt>
                <c:pt idx="3">
                  <c:v>57.31</c:v>
                </c:pt>
                <c:pt idx="4">
                  <c:v>67.83</c:v>
                </c:pt>
                <c:pt idx="5">
                  <c:v>89.66</c:v>
                </c:pt>
                <c:pt idx="6">
                  <c:v>86.67</c:v>
                </c:pt>
                <c:pt idx="7">
                  <c:v>55</c:v>
                </c:pt>
                <c:pt idx="8">
                  <c:v>59.09</c:v>
                </c:pt>
                <c:pt idx="9">
                  <c:v>100</c:v>
                </c:pt>
                <c:pt idx="10">
                  <c:v>76.81</c:v>
                </c:pt>
                <c:pt idx="11">
                  <c:v>82.86</c:v>
                </c:pt>
                <c:pt idx="12">
                  <c:v>59.09</c:v>
                </c:pt>
                <c:pt idx="13">
                  <c:v>76.739999999999995</c:v>
                </c:pt>
                <c:pt idx="14">
                  <c:v>82.61</c:v>
                </c:pt>
                <c:pt idx="15">
                  <c:v>63.38</c:v>
                </c:pt>
                <c:pt idx="16">
                  <c:v>63.56</c:v>
                </c:pt>
                <c:pt idx="17">
                  <c:v>60.47</c:v>
                </c:pt>
                <c:pt idx="18">
                  <c:v>37.619999999999997</c:v>
                </c:pt>
                <c:pt idx="19">
                  <c:v>70.67</c:v>
                </c:pt>
                <c:pt idx="20">
                  <c:v>72.650000000000006</c:v>
                </c:pt>
                <c:pt idx="21">
                  <c:v>62.79</c:v>
                </c:pt>
                <c:pt idx="22">
                  <c:v>0</c:v>
                </c:pt>
                <c:pt idx="23">
                  <c:v>55.88</c:v>
                </c:pt>
                <c:pt idx="24">
                  <c:v>78.260000000000005</c:v>
                </c:pt>
                <c:pt idx="25">
                  <c:v>87.65</c:v>
                </c:pt>
                <c:pt idx="26">
                  <c:v>48.84</c:v>
                </c:pt>
                <c:pt idx="27">
                  <c:v>56.93</c:v>
                </c:pt>
                <c:pt idx="28">
                  <c:v>60</c:v>
                </c:pt>
                <c:pt idx="29">
                  <c:v>64.25</c:v>
                </c:pt>
                <c:pt idx="30">
                  <c:v>45.22</c:v>
                </c:pt>
                <c:pt idx="31">
                  <c:v>70.97</c:v>
                </c:pt>
                <c:pt idx="32">
                  <c:v>65.13</c:v>
                </c:pt>
                <c:pt idx="33">
                  <c:v>63.1</c:v>
                </c:pt>
                <c:pt idx="34">
                  <c:v>60.94</c:v>
                </c:pt>
                <c:pt idx="35">
                  <c:v>71.540000000000006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DE1-4BCF-8C08-493F212E575D}"/>
            </c:ext>
          </c:extLst>
        </c:ser>
        <c:ser>
          <c:idx val="4"/>
          <c:order val="2"/>
          <c:tx>
            <c:strRef>
              <c:f>'ЛЧ 4 Сравнение отметок с отметк'!$D$1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'ЛЧ 4 Сравнение отметок с отметк'!$A$2:$A$37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'ЛЧ 4 Сравнение отметок с отметк'!$D$2:$D$37</c:f>
              <c:numCache>
                <c:formatCode>General</c:formatCode>
                <c:ptCount val="36"/>
                <c:pt idx="0">
                  <c:v>4.59</c:v>
                </c:pt>
                <c:pt idx="1">
                  <c:v>4.45</c:v>
                </c:pt>
                <c:pt idx="2">
                  <c:v>3.33</c:v>
                </c:pt>
                <c:pt idx="3">
                  <c:v>5.33</c:v>
                </c:pt>
                <c:pt idx="4">
                  <c:v>3.48</c:v>
                </c:pt>
                <c:pt idx="5">
                  <c:v>1.1499999999999999</c:v>
                </c:pt>
                <c:pt idx="6">
                  <c:v>1.67</c:v>
                </c:pt>
                <c:pt idx="7">
                  <c:v>2.5</c:v>
                </c:pt>
                <c:pt idx="8">
                  <c:v>2.27</c:v>
                </c:pt>
                <c:pt idx="9">
                  <c:v>0</c:v>
                </c:pt>
                <c:pt idx="10">
                  <c:v>1.45</c:v>
                </c:pt>
                <c:pt idx="11">
                  <c:v>2.86</c:v>
                </c:pt>
                <c:pt idx="12">
                  <c:v>0</c:v>
                </c:pt>
                <c:pt idx="13">
                  <c:v>8.5299999999999994</c:v>
                </c:pt>
                <c:pt idx="14">
                  <c:v>0</c:v>
                </c:pt>
                <c:pt idx="15">
                  <c:v>2.82</c:v>
                </c:pt>
                <c:pt idx="16">
                  <c:v>8.4700000000000006</c:v>
                </c:pt>
                <c:pt idx="17">
                  <c:v>6.2</c:v>
                </c:pt>
                <c:pt idx="18">
                  <c:v>1.98</c:v>
                </c:pt>
                <c:pt idx="19">
                  <c:v>3.33</c:v>
                </c:pt>
                <c:pt idx="20">
                  <c:v>4.4800000000000004</c:v>
                </c:pt>
                <c:pt idx="21">
                  <c:v>3.75</c:v>
                </c:pt>
                <c:pt idx="22">
                  <c:v>0</c:v>
                </c:pt>
                <c:pt idx="23">
                  <c:v>5.88</c:v>
                </c:pt>
                <c:pt idx="24">
                  <c:v>0</c:v>
                </c:pt>
                <c:pt idx="25">
                  <c:v>4.9400000000000004</c:v>
                </c:pt>
                <c:pt idx="26">
                  <c:v>9.3000000000000007</c:v>
                </c:pt>
                <c:pt idx="27">
                  <c:v>3.96</c:v>
                </c:pt>
                <c:pt idx="28">
                  <c:v>5.71</c:v>
                </c:pt>
                <c:pt idx="29">
                  <c:v>1.04</c:v>
                </c:pt>
                <c:pt idx="30">
                  <c:v>0.87</c:v>
                </c:pt>
                <c:pt idx="31">
                  <c:v>6.45</c:v>
                </c:pt>
                <c:pt idx="32">
                  <c:v>4.25</c:v>
                </c:pt>
                <c:pt idx="33">
                  <c:v>10.16</c:v>
                </c:pt>
                <c:pt idx="34">
                  <c:v>4.6900000000000004</c:v>
                </c:pt>
                <c:pt idx="35">
                  <c:v>5.69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E1-4BCF-8C08-493F212E575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835807743"/>
        <c:axId val="2027204127"/>
      </c:barChart>
      <c:catAx>
        <c:axId val="183580774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27204127"/>
        <c:crosses val="autoZero"/>
        <c:auto val="1"/>
        <c:lblAlgn val="ctr"/>
        <c:lblOffset val="100"/>
        <c:noMultiLvlLbl val="0"/>
      </c:catAx>
      <c:valAx>
        <c:axId val="2027204127"/>
        <c:scaling>
          <c:orientation val="minMax"/>
          <c:max val="100"/>
        </c:scaling>
        <c:delete val="1"/>
        <c:axPos val="b"/>
        <c:numFmt formatCode="General" sourceLinked="1"/>
        <c:majorTickMark val="none"/>
        <c:minorTickMark val="none"/>
        <c:tickLblPos val="nextTo"/>
        <c:crossAx val="1835807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0670492607701094"/>
          <c:y val="0.43979702557368405"/>
          <c:w val="0.18593315980986166"/>
          <c:h val="0.172730143118095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71A82C1-5FFE-99FC-44F7-8EBF2B1B98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0B3D208-D754-2459-EAA9-83F5DB9316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74271-1331-4452-881E-898437D3224A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34E2EEE-26BA-EF38-8770-4D4B49411EF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F3650DF-EBD7-1244-E1D3-0E3B856241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9DB568-9709-4CEA-A565-5ED5DEAE5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5616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1C531-2026-422A-AC09-D689914D3051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B3C417-27E4-4FB8-9B77-C7EDFB723A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838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2CD8070-D9CD-8D41-1F42-C33AE22D67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767F854-6F87-EA0C-1A9B-AB8A17037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56760"/>
            <a:ext cx="10515600" cy="972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A3AC097A-484F-D4FF-B96D-5C68211E0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47360"/>
            <a:ext cx="10515600" cy="111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49036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2C1D20F5-CE80-6AB5-012B-ED08711CB1A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12191999 w 12192000"/>
              <a:gd name="connsiteY3" fmla="*/ 6858000 h 6858000"/>
              <a:gd name="connsiteX4" fmla="*/ 12191999 w 12192000"/>
              <a:gd name="connsiteY4" fmla="*/ 3430270 h 6858000"/>
              <a:gd name="connsiteX5" fmla="*/ 8764269 w 12192000"/>
              <a:gd name="connsiteY5" fmla="*/ 6858000 h 6858000"/>
              <a:gd name="connsiteX6" fmla="*/ 0 w 12192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12191999" y="6858000"/>
                </a:lnTo>
                <a:lnTo>
                  <a:pt x="12191999" y="3430270"/>
                </a:lnTo>
                <a:cubicBezTo>
                  <a:pt x="12191999" y="5329555"/>
                  <a:pt x="10662919" y="6858000"/>
                  <a:pt x="8764269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  <p:sp>
        <p:nvSpPr>
          <p:cNvPr id="17" name="Полилиния: фигура 16">
            <a:extLst>
              <a:ext uri="{FF2B5EF4-FFF2-40B4-BE49-F238E27FC236}">
                <a16:creationId xmlns:a16="http://schemas.microsoft.com/office/drawing/2014/main" id="{65A9FB47-03F0-836A-5245-19852DA4EDB5}"/>
              </a:ext>
            </a:extLst>
          </p:cNvPr>
          <p:cNvSpPr/>
          <p:nvPr/>
        </p:nvSpPr>
        <p:spPr>
          <a:xfrm>
            <a:off x="8764269" y="3430270"/>
            <a:ext cx="3427730" cy="3427729"/>
          </a:xfrm>
          <a:custGeom>
            <a:avLst/>
            <a:gdLst>
              <a:gd name="connsiteX0" fmla="*/ 3427730 w 3427730"/>
              <a:gd name="connsiteY0" fmla="*/ 0 h 3427729"/>
              <a:gd name="connsiteX1" fmla="*/ 0 w 3427730"/>
              <a:gd name="connsiteY1" fmla="*/ 3427730 h 3427729"/>
              <a:gd name="connsiteX2" fmla="*/ 3427730 w 3427730"/>
              <a:gd name="connsiteY2" fmla="*/ 3427730 h 3427729"/>
              <a:gd name="connsiteX3" fmla="*/ 3427730 w 3427730"/>
              <a:gd name="connsiteY3" fmla="*/ 0 h 3427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7730" h="3427729">
                <a:moveTo>
                  <a:pt x="3427730" y="0"/>
                </a:moveTo>
                <a:cubicBezTo>
                  <a:pt x="3427730" y="1899285"/>
                  <a:pt x="1898650" y="3427730"/>
                  <a:pt x="0" y="3427730"/>
                </a:cubicBezTo>
                <a:lnTo>
                  <a:pt x="3427730" y="3427730"/>
                </a:lnTo>
                <a:lnTo>
                  <a:pt x="3427730" y="0"/>
                </a:lnTo>
                <a:close/>
              </a:path>
            </a:pathLst>
          </a:custGeom>
          <a:solidFill>
            <a:srgbClr val="138189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303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53D96DD-D849-71BA-6111-25ADD9B57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Рисунок 18">
            <a:extLst>
              <a:ext uri="{FF2B5EF4-FFF2-40B4-BE49-F238E27FC236}">
                <a16:creationId xmlns:a16="http://schemas.microsoft.com/office/drawing/2014/main" id="{E797736F-CF0D-0124-7BE7-75B7E68531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1150" y="341630"/>
            <a:ext cx="6174740" cy="6174740"/>
          </a:xfrm>
          <a:custGeom>
            <a:avLst/>
            <a:gdLst>
              <a:gd name="connsiteX0" fmla="*/ 3087371 w 6174740"/>
              <a:gd name="connsiteY0" fmla="*/ 0 h 6174740"/>
              <a:gd name="connsiteX1" fmla="*/ 4813490 w 6174740"/>
              <a:gd name="connsiteY1" fmla="*/ 527309 h 6174740"/>
              <a:gd name="connsiteX2" fmla="*/ 4992272 w 6174740"/>
              <a:gd name="connsiteY2" fmla="*/ 661004 h 6174740"/>
              <a:gd name="connsiteX3" fmla="*/ 5051169 w 6174740"/>
              <a:gd name="connsiteY3" fmla="*/ 705048 h 6174740"/>
              <a:gd name="connsiteX4" fmla="*/ 5270421 w 6174740"/>
              <a:gd name="connsiteY4" fmla="*/ 904320 h 6174740"/>
              <a:gd name="connsiteX5" fmla="*/ 6174740 w 6174740"/>
              <a:gd name="connsiteY5" fmla="*/ 3087370 h 6174740"/>
              <a:gd name="connsiteX6" fmla="*/ 6035981 w 6174740"/>
              <a:gd name="connsiteY6" fmla="*/ 4005410 h 6174740"/>
              <a:gd name="connsiteX7" fmla="*/ 5802213 w 6174740"/>
              <a:gd name="connsiteY7" fmla="*/ 4558935 h 6174740"/>
              <a:gd name="connsiteX8" fmla="*/ 4559217 w 6174740"/>
              <a:gd name="connsiteY8" fmla="*/ 5802085 h 6174740"/>
              <a:gd name="connsiteX9" fmla="*/ 3557662 w 6174740"/>
              <a:gd name="connsiteY9" fmla="*/ 6139164 h 6174740"/>
              <a:gd name="connsiteX10" fmla="*/ 3403119 w 6174740"/>
              <a:gd name="connsiteY10" fmla="*/ 6158799 h 6174740"/>
              <a:gd name="connsiteX11" fmla="*/ 3246290 w 6174740"/>
              <a:gd name="connsiteY11" fmla="*/ 6170723 h 6174740"/>
              <a:gd name="connsiteX12" fmla="*/ 3087370 w 6174740"/>
              <a:gd name="connsiteY12" fmla="*/ 6174740 h 6174740"/>
              <a:gd name="connsiteX13" fmla="*/ 2928506 w 6174740"/>
              <a:gd name="connsiteY13" fmla="*/ 6170723 h 6174740"/>
              <a:gd name="connsiteX14" fmla="*/ 0 w 6174740"/>
              <a:gd name="connsiteY14" fmla="*/ 3087370 h 6174740"/>
              <a:gd name="connsiteX15" fmla="*/ 3087371 w 6174740"/>
              <a:gd name="connsiteY15" fmla="*/ 0 h 6174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74740" h="6174740">
                <a:moveTo>
                  <a:pt x="3087371" y="0"/>
                </a:moveTo>
                <a:cubicBezTo>
                  <a:pt x="3726736" y="0"/>
                  <a:pt x="4320739" y="194400"/>
                  <a:pt x="4813490" y="527309"/>
                </a:cubicBezTo>
                <a:lnTo>
                  <a:pt x="4992272" y="661004"/>
                </a:lnTo>
                <a:lnTo>
                  <a:pt x="5051169" y="705048"/>
                </a:lnTo>
                <a:cubicBezTo>
                  <a:pt x="5127411" y="767969"/>
                  <a:pt x="5200581" y="834479"/>
                  <a:pt x="5270421" y="904320"/>
                </a:cubicBezTo>
                <a:cubicBezTo>
                  <a:pt x="5829142" y="1463040"/>
                  <a:pt x="6174740" y="2234883"/>
                  <a:pt x="6174740" y="3087370"/>
                </a:cubicBezTo>
                <a:cubicBezTo>
                  <a:pt x="6174740" y="3407053"/>
                  <a:pt x="6126163" y="3715395"/>
                  <a:pt x="6035981" y="4005410"/>
                </a:cubicBezTo>
                <a:cubicBezTo>
                  <a:pt x="5975860" y="4198754"/>
                  <a:pt x="5897249" y="4383952"/>
                  <a:pt x="5802213" y="4558935"/>
                </a:cubicBezTo>
                <a:cubicBezTo>
                  <a:pt x="5517105" y="5083885"/>
                  <a:pt x="5084177" y="5516897"/>
                  <a:pt x="4559217" y="5802085"/>
                </a:cubicBezTo>
                <a:cubicBezTo>
                  <a:pt x="4252991" y="5968444"/>
                  <a:pt x="3915448" y="6084501"/>
                  <a:pt x="3557662" y="6139164"/>
                </a:cubicBezTo>
                <a:cubicBezTo>
                  <a:pt x="3506550" y="6146972"/>
                  <a:pt x="3455025" y="6153528"/>
                  <a:pt x="3403119" y="6158799"/>
                </a:cubicBezTo>
                <a:cubicBezTo>
                  <a:pt x="3351213" y="6164070"/>
                  <a:pt x="3298926" y="6168055"/>
                  <a:pt x="3246290" y="6170723"/>
                </a:cubicBezTo>
                <a:lnTo>
                  <a:pt x="3087370" y="6174740"/>
                </a:lnTo>
                <a:lnTo>
                  <a:pt x="2928506" y="6170723"/>
                </a:lnTo>
                <a:cubicBezTo>
                  <a:pt x="1297346" y="6088026"/>
                  <a:pt x="0" y="4739065"/>
                  <a:pt x="0" y="3087370"/>
                </a:cubicBezTo>
                <a:cubicBezTo>
                  <a:pt x="0" y="1382395"/>
                  <a:pt x="1382395" y="0"/>
                  <a:pt x="3087371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9F91FFF6-4C03-7D93-625D-47EC29924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7040" y="1097281"/>
            <a:ext cx="4663440" cy="5562599"/>
          </a:xfrm>
        </p:spPr>
        <p:txBody>
          <a:bodyPr/>
          <a:lstStyle>
            <a:lvl1pPr algn="l"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chemeClr val="bg1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894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E31CE9-C203-BF5A-9453-3523A756FD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marL="3429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8001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12573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657350" indent="-28575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2114550" indent="-28575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9693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E31CE9-C203-BF5A-9453-3523A756FD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BA04DC2-40A0-83AD-C210-4FB4ACA43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654E0DCD-021D-F45C-2EDF-22567DC72B9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42530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7C2658-4A48-CBAF-1A82-0E58F5EBF1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8217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7C2658-4A48-CBAF-1A82-0E58F5EBF1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AE1843D4-49AC-1F6A-A790-A50BD02BD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D165736-A4CD-E14C-E750-388DB8D36EF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7641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F78266-F8A0-5247-11A9-BBF2F4FB57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74950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F78266-F8A0-5247-11A9-BBF2F4FB57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A1DDF331-2770-C4DD-6ACE-560DF3BAD0E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34008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5270E1-4BAB-A5BC-91CF-58DB05B928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88049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C76EB2BD-F2B4-D605-EF79-8FBD2DA6A4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Рисунок 27">
            <a:extLst>
              <a:ext uri="{FF2B5EF4-FFF2-40B4-BE49-F238E27FC236}">
                <a16:creationId xmlns:a16="http://schemas.microsoft.com/office/drawing/2014/main" id="{598F62C9-8BAB-8957-DA8D-D17A7AC685D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5334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cubicBezTo>
                  <a:pt x="12192000" y="3799205"/>
                  <a:pt x="9133205" y="6858000"/>
                  <a:pt x="5334000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</p:spTree>
    <p:extLst>
      <p:ext uri="{BB962C8B-B14F-4D97-AF65-F5344CB8AC3E}">
        <p14:creationId xmlns:p14="http://schemas.microsoft.com/office/powerpoint/2010/main" val="626356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70FFDF-0F1C-1BDE-2C7C-6F1EEA51E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56760"/>
            <a:ext cx="10515600" cy="972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42A32B-87BF-A1C4-AE44-6C01AC3A9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547360"/>
            <a:ext cx="10515600" cy="111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3279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0" r:id="rId3"/>
    <p:sldLayoutId id="2147483663" r:id="rId4"/>
    <p:sldLayoutId id="2147483669" r:id="rId5"/>
    <p:sldLayoutId id="2147483664" r:id="rId6"/>
    <p:sldLayoutId id="2147483668" r:id="rId7"/>
    <p:sldLayoutId id="2147483665" r:id="rId8"/>
    <p:sldLayoutId id="2147483651" r:id="rId9"/>
    <p:sldLayoutId id="2147483661" r:id="rId10"/>
    <p:sldLayoutId id="2147483662" r:id="rId11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006AD5E-8059-51D8-7B2E-A3A2EF52D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108" y="4317863"/>
            <a:ext cx="10515600" cy="972343"/>
          </a:xfrm>
        </p:spPr>
        <p:txBody>
          <a:bodyPr>
            <a:noAutofit/>
          </a:bodyPr>
          <a:lstStyle/>
          <a:p>
            <a:r>
              <a:rPr lang="ru-RU" sz="2800" b="1" dirty="0"/>
              <a:t>Результаты Всероссийских проверочных работ  </a:t>
            </a:r>
            <a:br>
              <a:rPr lang="ru-RU" sz="2800" b="1" dirty="0"/>
            </a:br>
            <a:r>
              <a:rPr lang="ru-RU" sz="2800" b="1" dirty="0"/>
              <a:t>в  Приморском крае в 2026 году</a:t>
            </a:r>
            <a:br>
              <a:rPr lang="ru-RU" sz="2800" b="1" dirty="0"/>
            </a:br>
            <a:br>
              <a:rPr lang="ru-RU" sz="2800" b="1" dirty="0"/>
            </a:br>
            <a:r>
              <a:rPr lang="ru-RU" sz="2800" b="1" dirty="0"/>
              <a:t>ЛИТЕРАТУРНОЕ ЧТЕНИЕ</a:t>
            </a:r>
          </a:p>
        </p:txBody>
      </p:sp>
    </p:spTree>
    <p:extLst>
      <p:ext uri="{BB962C8B-B14F-4D97-AF65-F5344CB8AC3E}">
        <p14:creationId xmlns:p14="http://schemas.microsoft.com/office/powerpoint/2010/main" val="2056701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7192A1F-275E-951D-1242-8D6271F06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1857" y="1993557"/>
            <a:ext cx="10068285" cy="4740464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ru-RU" sz="7200" b="1" dirty="0"/>
              <a:t>Основные результаты </a:t>
            </a:r>
          </a:p>
          <a:p>
            <a:pPr algn="ctr"/>
            <a:r>
              <a:rPr lang="ru-RU" sz="7200" b="1" dirty="0"/>
              <a:t>по литературному чтению (4 </a:t>
            </a:r>
            <a:r>
              <a:rPr lang="ru-RU" sz="7200" b="1" dirty="0" err="1"/>
              <a:t>кл</a:t>
            </a:r>
            <a:r>
              <a:rPr lang="ru-RU" sz="7200" b="1" dirty="0"/>
              <a:t>.):</a:t>
            </a:r>
          </a:p>
          <a:p>
            <a:pPr algn="ctr"/>
            <a:endParaRPr lang="ru-RU" sz="4400" b="1" dirty="0"/>
          </a:p>
          <a:p>
            <a:pPr marL="457200" indent="-457200" algn="ctr">
              <a:buFontTx/>
              <a:buChar char="-"/>
            </a:pPr>
            <a:r>
              <a:rPr lang="ru-RU" sz="6600" dirty="0"/>
              <a:t>выполнение заданий группами участников;</a:t>
            </a:r>
          </a:p>
          <a:p>
            <a:pPr marL="457200" indent="-457200" algn="ctr">
              <a:buFontTx/>
              <a:buChar char="-"/>
            </a:pPr>
            <a:r>
              <a:rPr lang="ru-RU" sz="6600" dirty="0"/>
              <a:t>распределение первичных баллов;</a:t>
            </a:r>
          </a:p>
          <a:p>
            <a:pPr marL="457200" indent="-457200" algn="ctr">
              <a:buFontTx/>
              <a:buChar char="-"/>
            </a:pPr>
            <a:r>
              <a:rPr lang="ru-RU" sz="6600" dirty="0"/>
              <a:t>статистика по отметкам;</a:t>
            </a:r>
          </a:p>
          <a:p>
            <a:pPr marL="457200" indent="-457200" algn="ctr">
              <a:buFontTx/>
              <a:buChar char="-"/>
            </a:pPr>
            <a:r>
              <a:rPr lang="ru-RU" sz="6600" dirty="0"/>
              <a:t>достижение планируемых результатов;</a:t>
            </a:r>
          </a:p>
          <a:p>
            <a:pPr marL="457200" indent="-457200" algn="ctr">
              <a:buFontTx/>
              <a:buChar char="-"/>
            </a:pPr>
            <a:r>
              <a:rPr lang="ru-RU" sz="6600" dirty="0"/>
              <a:t>сравнение отметок с отметками по журналу.</a:t>
            </a:r>
          </a:p>
          <a:p>
            <a:pPr marL="457200" indent="-457200" algn="just">
              <a:buFontTx/>
              <a:buChar char="-"/>
            </a:pPr>
            <a:endParaRPr lang="ru-RU" sz="6600" dirty="0"/>
          </a:p>
          <a:p>
            <a:pPr marL="457200" indent="-457200" algn="just">
              <a:buFontTx/>
              <a:buChar char="-"/>
            </a:pP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950922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Распределение первичных баллов, 4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636773E2-2F81-464B-B69E-C4BAF20C8A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5961716"/>
              </p:ext>
            </p:extLst>
          </p:nvPr>
        </p:nvGraphicFramePr>
        <p:xfrm>
          <a:off x="1599254" y="1809395"/>
          <a:ext cx="9470570" cy="4332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85763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C2B0ABD-082E-4A5A-9EFB-C3FBFB3BC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406" y="1102659"/>
            <a:ext cx="7949453" cy="529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674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280600"/>
            <a:ext cx="4729185" cy="44676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по оценкам, 4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7BCF8E8C-1060-418E-B32B-A99825359B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975328"/>
              </p:ext>
            </p:extLst>
          </p:nvPr>
        </p:nvGraphicFramePr>
        <p:xfrm>
          <a:off x="546847" y="948629"/>
          <a:ext cx="10811435" cy="5765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15489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1529" y="248868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Достижение планируемых результатов, 4 класс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96369A96-A409-4779-9FAD-D763D0DAFE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7389343"/>
              </p:ext>
            </p:extLst>
          </p:nvPr>
        </p:nvGraphicFramePr>
        <p:xfrm>
          <a:off x="187740" y="853886"/>
          <a:ext cx="5338417" cy="5907748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5338417">
                  <a:extLst>
                    <a:ext uri="{9D8B030D-6E8A-4147-A177-3AD203B41FA5}">
                      <a16:colId xmlns:a16="http://schemas.microsoft.com/office/drawing/2014/main" val="3578164523"/>
                    </a:ext>
                  </a:extLst>
                </a:gridCol>
              </a:tblGrid>
              <a:tr h="30947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u="none" strike="noStrike" dirty="0">
                          <a:effectLst/>
                        </a:rPr>
                        <a:t>Проверяемые предметные результаты освоения основной образовательной программы НОО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2" marR="1092" marT="1092" marB="0" anchor="ctr"/>
                </a:tc>
                <a:extLst>
                  <a:ext uri="{0D108BD9-81ED-4DB2-BD59-A6C34878D82A}">
                    <a16:rowId xmlns:a16="http://schemas.microsoft.com/office/drawing/2014/main" val="228983293"/>
                  </a:ext>
                </a:extLst>
              </a:tr>
              <a:tr h="401806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 Умение различать виды сказок, отдельные жанры фольклора, используя сведения по теории и истории литературы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96466558"/>
                  </a:ext>
                </a:extLst>
              </a:tr>
              <a:tr h="59824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 Умение понимать жанровую принадлежность, соотносить читаемый текст с жанром художественной литературы (сказки, расска­зы, басни, стихотворения, жанры фольклора), используя сведения по теории и истории литературы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94830179"/>
                  </a:ext>
                </a:extLst>
              </a:tr>
              <a:tr h="59824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 Умения: составлять письменные высказывания на заданную тему – проблемный вопрос; аргументированно высказывать свое мнение, используя такой тип речи, как рассуждение; корректировать собственный текст с учетом правильности, выразительности письменной речи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84043523"/>
                  </a:ext>
                </a:extLst>
              </a:tr>
              <a:tr h="49584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 Умения соотносить книгу с жанром художественной литературы (литературные сказки, рассказы, стихотворения, басни), используя сведения по теории и истории литературы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51474096"/>
                  </a:ext>
                </a:extLst>
              </a:tr>
              <a:tr h="20944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 Умение различать виды текстов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79550073"/>
                  </a:ext>
                </a:extLst>
              </a:tr>
              <a:tr h="220599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6.1. Овладение начальными сведениями о творчестве изученных русских писателей и поэтов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5913024"/>
                  </a:ext>
                </a:extLst>
              </a:tr>
              <a:tr h="220598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6.2. Овладение начальными сведениями о творчестве изученных русских писателей и поэтов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074729"/>
                  </a:ext>
                </a:extLst>
              </a:tr>
              <a:tr h="20536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 Умение находить в тексте средства художественной выразительности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83336131"/>
                  </a:ext>
                </a:extLst>
              </a:tr>
              <a:tr h="21414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 Умение отвечать на вопросы по содержанию произведения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11338362"/>
                  </a:ext>
                </a:extLst>
              </a:tr>
              <a:tr h="401806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 Умение определять последовательность событий в произведении, выявлять связь событий, эпизодов текста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49680760"/>
                  </a:ext>
                </a:extLst>
              </a:tr>
              <a:tr h="27049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 Умение отвечать на вопросы по содержанию произведения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53101259"/>
                  </a:ext>
                </a:extLst>
              </a:tr>
              <a:tr h="20536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 Умение объяснить значение слова с опорой на контекст произведения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59390325"/>
                  </a:ext>
                </a:extLst>
              </a:tr>
              <a:tr h="598245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 Умения: характеризовать героев; выявлять взаимосвязь между поступками и мыслями, чувствами героев; устанавливать причинно-следственные связи событий, явлений, поступков героев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25170092"/>
                  </a:ext>
                </a:extLst>
              </a:tr>
              <a:tr h="20536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 Умение отвечать на вопросы по содержанию произведения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47018209"/>
                  </a:ext>
                </a:extLst>
              </a:tr>
              <a:tr h="401806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 Умения строить речевое высказывание в соответствии с поставленной задачей, создавать устные и письменные тексты (рассуждение)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9205950"/>
                  </a:ext>
                </a:extLst>
              </a:tr>
            </a:tbl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5DF94B13-77EC-4AE5-8AC1-9612AD2ABC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260693"/>
              </p:ext>
            </p:extLst>
          </p:nvPr>
        </p:nvGraphicFramePr>
        <p:xfrm>
          <a:off x="5526157" y="1165412"/>
          <a:ext cx="6478103" cy="47384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44072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02" y="322118"/>
            <a:ext cx="8273934" cy="446809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с отметками по журналу, 4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070B2063-B0F7-4FF9-AC9D-1ED64467B6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3058052"/>
              </p:ext>
            </p:extLst>
          </p:nvPr>
        </p:nvGraphicFramePr>
        <p:xfrm>
          <a:off x="1258725" y="1052050"/>
          <a:ext cx="10350569" cy="53397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859561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2417</TotalTime>
  <Words>348</Words>
  <Application>Microsoft Office PowerPoint</Application>
  <PresentationFormat>Широкоэкранный</PresentationFormat>
  <Paragraphs>33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Montserrat regular</vt:lpstr>
      <vt:lpstr>Times New Roman</vt:lpstr>
      <vt:lpstr>Тема Office</vt:lpstr>
      <vt:lpstr>Результаты Всероссийских проверочных работ   в  Приморском крае в 2026 году  ЛИТЕРАТУРНОЕ ЧТЕНИЕ</vt:lpstr>
      <vt:lpstr>Презентация PowerPoint</vt:lpstr>
      <vt:lpstr>Распределение первичных баллов, 4 класс</vt:lpstr>
      <vt:lpstr>Презентация PowerPoint</vt:lpstr>
      <vt:lpstr>Статистика по оценкам, 4 класс</vt:lpstr>
      <vt:lpstr>Достижение планируемых результатов, 4 класс</vt:lpstr>
      <vt:lpstr>Сравнение отметок с отметками по журналу, 4 класс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Новожеева Елена</dc:creator>
  <cp:lastModifiedBy>Ирина А. Карташова</cp:lastModifiedBy>
  <cp:revision>698</cp:revision>
  <cp:lastPrinted>2025-06-19T07:10:59Z</cp:lastPrinted>
  <dcterms:created xsi:type="dcterms:W3CDTF">2022-06-03T19:16:13Z</dcterms:created>
  <dcterms:modified xsi:type="dcterms:W3CDTF">2026-07-08T23:02:16Z</dcterms:modified>
</cp:coreProperties>
</file>